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5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F478-AE56-40BD-90F2-7CEB65C1D6A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717C-7BD8-4D42-9066-53AC2220D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47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F478-AE56-40BD-90F2-7CEB65C1D6A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717C-7BD8-4D42-9066-53AC2220D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15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F478-AE56-40BD-90F2-7CEB65C1D6A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717C-7BD8-4D42-9066-53AC2220D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69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F478-AE56-40BD-90F2-7CEB65C1D6A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717C-7BD8-4D42-9066-53AC2220D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48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F478-AE56-40BD-90F2-7CEB65C1D6A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717C-7BD8-4D42-9066-53AC2220D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72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F478-AE56-40BD-90F2-7CEB65C1D6A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717C-7BD8-4D42-9066-53AC2220D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21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F478-AE56-40BD-90F2-7CEB65C1D6A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717C-7BD8-4D42-9066-53AC2220D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22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F478-AE56-40BD-90F2-7CEB65C1D6A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717C-7BD8-4D42-9066-53AC2220D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90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F478-AE56-40BD-90F2-7CEB65C1D6A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717C-7BD8-4D42-9066-53AC2220D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68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F478-AE56-40BD-90F2-7CEB65C1D6A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717C-7BD8-4D42-9066-53AC2220D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149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F478-AE56-40BD-90F2-7CEB65C1D6A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717C-7BD8-4D42-9066-53AC2220D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79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0F478-AE56-40BD-90F2-7CEB65C1D6A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0717C-7BD8-4D42-9066-53AC2220D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66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Presentation1.ppt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446049"/>
            <a:ext cx="9144000" cy="0"/>
          </a:xfrm>
          <a:prstGeom prst="line">
            <a:avLst/>
          </a:prstGeom>
          <a:ln w="254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33455" y="33453"/>
            <a:ext cx="7783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dirty="0"/>
              <a:t>名古屋交通圏</a:t>
            </a:r>
            <a:r>
              <a:rPr lang="en-US" altLang="ja-JP" sz="2400" dirty="0"/>
              <a:t>17</a:t>
            </a:r>
            <a:r>
              <a:rPr lang="ja-JP" altLang="ja-JP" sz="2400" dirty="0"/>
              <a:t>市町村との連絡</a:t>
            </a:r>
            <a:r>
              <a:rPr lang="ja-JP" altLang="ja-JP" sz="2400" dirty="0" smtClean="0"/>
              <a:t>体制</a:t>
            </a:r>
            <a:r>
              <a:rPr lang="ja-JP" altLang="en-US" sz="2400" dirty="0" smtClean="0"/>
              <a:t>等</a:t>
            </a:r>
            <a:r>
              <a:rPr lang="ja-JP" altLang="ja-JP" sz="2400" dirty="0" smtClean="0"/>
              <a:t>の整備に</a:t>
            </a:r>
            <a:r>
              <a:rPr lang="ja-JP" altLang="ja-JP" sz="2400" dirty="0"/>
              <a:t>ついて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29598" y="48696"/>
            <a:ext cx="864215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資料５</a:t>
            </a:r>
            <a:endParaRPr kumimoji="1" lang="ja-JP" altLang="en-US" sz="1600" b="1" dirty="0"/>
          </a:p>
        </p:txBody>
      </p:sp>
      <p:graphicFrame>
        <p:nvGraphicFramePr>
          <p:cNvPr id="8" name="オブジェクト 7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83815"/>
              </p:ext>
            </p:extLst>
          </p:nvPr>
        </p:nvGraphicFramePr>
        <p:xfrm>
          <a:off x="33456" y="568712"/>
          <a:ext cx="4817324" cy="6110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Presentation" r:id="rId4" imgW="4178936" imgH="3133403" progId="PowerPoint.Show.12">
                  <p:embed/>
                </p:oleObj>
              </mc:Choice>
              <mc:Fallback>
                <p:oleObj name="Presentation" r:id="rId4" imgW="4178936" imgH="3133403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456" y="568712"/>
                        <a:ext cx="4817324" cy="61108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1153" y="457200"/>
            <a:ext cx="2531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平成</a:t>
            </a:r>
            <a:r>
              <a:rPr kumimoji="1" lang="en-US" altLang="ja-JP" sz="1200" dirty="0" smtClean="0"/>
              <a:t>30</a:t>
            </a:r>
            <a:r>
              <a:rPr kumimoji="1" lang="ja-JP" altLang="en-US" sz="1200" dirty="0" smtClean="0"/>
              <a:t>年</a:t>
            </a:r>
            <a:r>
              <a:rPr kumimoji="1" lang="en-US" altLang="ja-JP" sz="1200" dirty="0" smtClean="0"/>
              <a:t>11</a:t>
            </a:r>
            <a:r>
              <a:rPr kumimoji="1" lang="ja-JP" altLang="en-US" sz="1200" dirty="0" smtClean="0"/>
              <a:t>月</a:t>
            </a:r>
            <a:r>
              <a:rPr kumimoji="1" lang="en-US" altLang="ja-JP" sz="1200" dirty="0" smtClean="0"/>
              <a:t>27</a:t>
            </a:r>
            <a:r>
              <a:rPr kumimoji="1" lang="ja-JP" altLang="en-US" sz="1200" dirty="0" smtClean="0"/>
              <a:t>日第</a:t>
            </a:r>
            <a:r>
              <a:rPr kumimoji="1" lang="en-US" altLang="ja-JP" sz="1200" dirty="0" smtClean="0"/>
              <a:t>2</a:t>
            </a:r>
            <a:r>
              <a:rPr lang="ja-JP" altLang="en-US" sz="1200" dirty="0" smtClean="0"/>
              <a:t>回</a:t>
            </a:r>
            <a:r>
              <a:rPr lang="ja-JP" altLang="en-US" sz="1200" dirty="0"/>
              <a:t>協議会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51505" y="2408666"/>
            <a:ext cx="4047891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kumimoji="1" lang="ja-JP" altLang="en-US" sz="1400" b="1" u="sng" dirty="0" smtClean="0"/>
              <a:t>東地区（</a:t>
            </a:r>
            <a:r>
              <a:rPr lang="ja-JP" altLang="en-US" sz="1400" b="1" u="sng" dirty="0" smtClean="0"/>
              <a:t>地区部会長・タクシー会社）</a:t>
            </a:r>
            <a:endParaRPr lang="en-US" altLang="ja-JP" sz="1400" b="1" u="sng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●愛電</a:t>
            </a:r>
            <a:r>
              <a:rPr lang="ja-JP" altLang="en-US" sz="1400" dirty="0" smtClean="0"/>
              <a:t>交通㈱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名鉄</a:t>
            </a:r>
            <a:r>
              <a:rPr lang="ja-JP" altLang="en-US" sz="1400" dirty="0"/>
              <a:t>交通</a:t>
            </a:r>
            <a:r>
              <a:rPr lang="ja-JP" altLang="en-US" sz="1400" dirty="0" smtClean="0"/>
              <a:t>グループ</a:t>
            </a:r>
            <a:endParaRPr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　　</a:t>
            </a:r>
            <a:r>
              <a:rPr kumimoji="1" lang="en-US" altLang="ja-JP" sz="1400" dirty="0" smtClean="0"/>
              <a:t>(TEL) 052-871-1136</a:t>
            </a:r>
            <a:r>
              <a:rPr lang="ja-JP" altLang="en-US" sz="1400" dirty="0"/>
              <a:t>　</a:t>
            </a:r>
            <a:r>
              <a:rPr lang="en-US" altLang="ja-JP" sz="1400" dirty="0" smtClean="0"/>
              <a:t>(</a:t>
            </a:r>
            <a:r>
              <a:rPr kumimoji="1" lang="en-US" altLang="ja-JP" sz="1400" dirty="0" smtClean="0"/>
              <a:t>FAX) </a:t>
            </a:r>
            <a:r>
              <a:rPr lang="en-US" altLang="ja-JP" sz="1400" dirty="0" smtClean="0"/>
              <a:t>052-871-5990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　　　　   </a:t>
            </a:r>
            <a:r>
              <a:rPr lang="en-US" altLang="ja-JP" sz="1400" dirty="0" smtClean="0"/>
              <a:t>(</a:t>
            </a:r>
            <a:r>
              <a:rPr lang="en-US" altLang="ja-JP" sz="1400" dirty="0" smtClean="0"/>
              <a:t>E-mail)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akifusa@meitakuhd.com</a:t>
            </a:r>
            <a:endParaRPr lang="en-US" altLang="ja-JP" sz="1400" dirty="0"/>
          </a:p>
          <a:p>
            <a:pPr marL="342900" indent="-342900">
              <a:buFont typeface="+mj-ea"/>
              <a:buAutoNum type="circleNumDbPlain" startAt="2"/>
            </a:pPr>
            <a:r>
              <a:rPr kumimoji="1" lang="ja-JP" altLang="en-US" sz="1400" b="1" u="sng" dirty="0" smtClean="0"/>
              <a:t>西地区（地区部会長・タクシー会社）</a:t>
            </a:r>
            <a:endParaRPr kumimoji="1" lang="en-US" altLang="ja-JP" sz="1400" b="1" u="sng" dirty="0" smtClean="0"/>
          </a:p>
          <a:p>
            <a:r>
              <a:rPr lang="ja-JP" altLang="en-US" sz="1400" dirty="0" smtClean="0"/>
              <a:t>　　　●名古屋近鉄タクシー㈱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      </a:t>
            </a:r>
            <a:r>
              <a:rPr lang="en-US" altLang="ja-JP" sz="1400" dirty="0" smtClean="0"/>
              <a:t>(</a:t>
            </a:r>
            <a:r>
              <a:rPr lang="en-US" altLang="ja-JP" sz="1400" dirty="0"/>
              <a:t>TEL</a:t>
            </a:r>
            <a:r>
              <a:rPr lang="en-US" altLang="ja-JP" sz="1400" dirty="0" smtClean="0"/>
              <a:t>) 052-231-0513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(FAX) 052-204-1821</a:t>
            </a:r>
          </a:p>
          <a:p>
            <a:r>
              <a:rPr kumimoji="1" lang="ja-JP" altLang="en-US" sz="1400" dirty="0" smtClean="0"/>
              <a:t>　　　　</a:t>
            </a:r>
            <a:r>
              <a:rPr lang="ja-JP" altLang="en-US" sz="1400" dirty="0"/>
              <a:t> 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 </a:t>
            </a:r>
            <a:r>
              <a:rPr lang="en-US" altLang="ja-JP" sz="1400" dirty="0"/>
              <a:t>(</a:t>
            </a:r>
            <a:r>
              <a:rPr lang="en-US" altLang="ja-JP" sz="1400" dirty="0" smtClean="0"/>
              <a:t>E-mail) 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k-ito@kintetsu-taxi.co.jp</a:t>
            </a:r>
            <a:endParaRPr kumimoji="1" lang="en-US" altLang="ja-JP" sz="1400" dirty="0"/>
          </a:p>
          <a:p>
            <a:pPr marL="342900" indent="-342900">
              <a:buFont typeface="+mj-ea"/>
              <a:buAutoNum type="circleNumDbPlain" startAt="3"/>
            </a:pPr>
            <a:r>
              <a:rPr kumimoji="1" lang="ja-JP" altLang="en-US" sz="1400" b="1" u="sng" dirty="0" smtClean="0"/>
              <a:t>南地区（地区部会長タクシー会社）</a:t>
            </a:r>
            <a:endParaRPr lang="en-US" altLang="ja-JP" sz="1400" b="1" u="sng" dirty="0"/>
          </a:p>
          <a:p>
            <a:r>
              <a:rPr lang="ja-JP" altLang="en-US" sz="1400" dirty="0" smtClean="0"/>
              <a:t>　　　●柳木交通㈱</a:t>
            </a:r>
            <a:endParaRPr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      </a:t>
            </a:r>
            <a:r>
              <a:rPr lang="en-US" altLang="ja-JP" sz="1400" dirty="0" smtClean="0"/>
              <a:t>(TEL) 052-613-2341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(FAX) 052-613-2802</a:t>
            </a:r>
          </a:p>
          <a:p>
            <a:r>
              <a:rPr kumimoji="1" lang="ja-JP" altLang="en-US" sz="1400" dirty="0" smtClean="0"/>
              <a:t>　　　　　</a:t>
            </a:r>
            <a:r>
              <a:rPr lang="en-US" altLang="ja-JP" sz="1400" dirty="0" smtClean="0"/>
              <a:t>(</a:t>
            </a:r>
            <a:r>
              <a:rPr lang="en-US" altLang="ja-JP" sz="1400" dirty="0"/>
              <a:t>E-mail</a:t>
            </a:r>
            <a:r>
              <a:rPr lang="en-US" altLang="ja-JP" sz="1400" dirty="0" smtClean="0"/>
              <a:t>)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 </a:t>
            </a:r>
            <a:r>
              <a:rPr lang="en-US" altLang="ja-JP" sz="1400" dirty="0" smtClean="0"/>
              <a:t>info@yanagi-taxi.com</a:t>
            </a:r>
          </a:p>
          <a:p>
            <a:pPr marL="342900" indent="-342900">
              <a:buFont typeface="+mj-ea"/>
              <a:buAutoNum type="circleNumDbPlain" startAt="4"/>
            </a:pPr>
            <a:r>
              <a:rPr lang="ja-JP" altLang="en-US" sz="1400" b="1" u="sng" dirty="0" smtClean="0"/>
              <a:t>北地区（地区部会長・タクシー会社）</a:t>
            </a:r>
            <a:endParaRPr lang="en-US" altLang="ja-JP" sz="1400" b="1" u="sng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●大名古屋</a:t>
            </a:r>
            <a:r>
              <a:rPr kumimoji="1" lang="ja-JP" altLang="en-US" sz="1400" dirty="0" smtClean="0"/>
              <a:t>交通㈱</a:t>
            </a:r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毎日タクシーグループ</a:t>
            </a:r>
            <a:endParaRPr kumimoji="1"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      </a:t>
            </a:r>
            <a:r>
              <a:rPr lang="en-US" altLang="ja-JP" sz="1400" dirty="0" smtClean="0"/>
              <a:t>(TEL) 052-901-9610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(FAX) 052-901-9583</a:t>
            </a:r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　</a:t>
            </a:r>
            <a:r>
              <a:rPr lang="ja-JP" altLang="en-US" sz="1400" dirty="0"/>
              <a:t> 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 </a:t>
            </a:r>
            <a:r>
              <a:rPr lang="en-US" altLang="ja-JP" sz="1400" dirty="0"/>
              <a:t>(</a:t>
            </a:r>
            <a:r>
              <a:rPr lang="en-US" altLang="ja-JP" sz="1400" dirty="0" smtClean="0"/>
              <a:t>E-mail</a:t>
            </a:r>
            <a:r>
              <a:rPr lang="en-US" altLang="ja-JP" sz="1400" dirty="0" smtClean="0"/>
              <a:t>)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mainichigroup@every-1.jp</a:t>
            </a:r>
            <a:endParaRPr lang="en-US" altLang="ja-JP" sz="1400" dirty="0" smtClean="0"/>
          </a:p>
          <a:p>
            <a:pPr marL="342900" indent="-342900">
              <a:buFont typeface="+mj-ea"/>
              <a:buAutoNum type="circleNumDbPlain" startAt="5"/>
            </a:pPr>
            <a:r>
              <a:rPr kumimoji="1" lang="ja-JP" altLang="en-US" sz="1400" b="1" u="sng" dirty="0" smtClean="0"/>
              <a:t>中地区</a:t>
            </a:r>
            <a:r>
              <a:rPr kumimoji="1" lang="ja-JP" altLang="en-US" sz="1400" b="1" u="sng" dirty="0" smtClean="0"/>
              <a:t>（地区部会長・タクシー会社）</a:t>
            </a:r>
            <a:endParaRPr kumimoji="1" lang="en-US" altLang="ja-JP" sz="1400" b="1" u="sng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●つばめ自動車㈱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つばめタクシーグループ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　　　      </a:t>
            </a:r>
            <a:r>
              <a:rPr lang="en-US" altLang="ja-JP" sz="1400" dirty="0" smtClean="0"/>
              <a:t>(TEL) 052-201-8031</a:t>
            </a:r>
            <a:r>
              <a:rPr lang="ja-JP" altLang="en-US" sz="1400" dirty="0"/>
              <a:t>　</a:t>
            </a:r>
            <a:r>
              <a:rPr lang="en-US" altLang="ja-JP" sz="1400" dirty="0"/>
              <a:t>(FAX</a:t>
            </a:r>
            <a:r>
              <a:rPr lang="en-US" altLang="ja-JP" sz="1400" dirty="0" smtClean="0"/>
              <a:t>) 052-201-8036</a:t>
            </a:r>
            <a:endParaRPr lang="en-US" altLang="ja-JP" sz="1400" dirty="0"/>
          </a:p>
          <a:p>
            <a:r>
              <a:rPr lang="ja-JP" altLang="en-US" sz="1400" dirty="0"/>
              <a:t>　　　　 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 (</a:t>
            </a:r>
            <a:r>
              <a:rPr lang="en-US" altLang="ja-JP" sz="1400" dirty="0" smtClean="0"/>
              <a:t>E-mail)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sawai@tsubametaxi.co.jp</a:t>
            </a:r>
            <a:endParaRPr lang="en-US" altLang="ja-JP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51505" y="524108"/>
            <a:ext cx="404789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400" dirty="0" smtClean="0"/>
              <a:t>名古屋交通圏</a:t>
            </a:r>
            <a:r>
              <a:rPr lang="en-US" altLang="ja-JP" sz="1400" dirty="0" smtClean="0"/>
              <a:t>17</a:t>
            </a:r>
            <a:r>
              <a:rPr lang="ja-JP" altLang="en-US" sz="1400" dirty="0" smtClean="0"/>
              <a:t>市町村（愛知県）</a:t>
            </a:r>
            <a:endParaRPr lang="en-US" altLang="ja-JP" sz="14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ja-JP" altLang="en-US" sz="1400" dirty="0" smtClean="0"/>
              <a:t>交通担当部署一覧連絡先・・・</a:t>
            </a:r>
            <a:r>
              <a:rPr lang="en-US" altLang="ja-JP" sz="1400" dirty="0" smtClean="0"/>
              <a:t>TEL/FAX/E-mail                      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                                                             </a:t>
            </a:r>
            <a:r>
              <a:rPr lang="ja-JP" altLang="en-US" sz="1050" dirty="0" smtClean="0"/>
              <a:t>≪</a:t>
            </a:r>
            <a:r>
              <a:rPr lang="ja-JP" altLang="en-US" sz="1050" dirty="0"/>
              <a:t>愛知運輸支局提供</a:t>
            </a:r>
            <a:r>
              <a:rPr lang="ja-JP" altLang="en-US" sz="1050" dirty="0" smtClean="0"/>
              <a:t>≫</a:t>
            </a:r>
            <a:endParaRPr lang="en-US" altLang="ja-JP" sz="1050" dirty="0" smtClean="0"/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1200" dirty="0" smtClean="0"/>
              <a:t>　</a:t>
            </a:r>
            <a:r>
              <a:rPr lang="ja-JP" altLang="en-US" sz="1400" dirty="0" smtClean="0"/>
              <a:t>≪</a:t>
            </a:r>
            <a:r>
              <a:rPr kumimoji="1" lang="ja-JP" altLang="en-US" sz="1400" dirty="0" smtClean="0"/>
              <a:t>地域公共交通情報（自治体ＨＰリンク）≫</a:t>
            </a:r>
            <a:endParaRPr kumimoji="1" lang="ja-JP" altLang="en-US" sz="1400" dirty="0"/>
          </a:p>
        </p:txBody>
      </p:sp>
      <p:sp>
        <p:nvSpPr>
          <p:cNvPr id="20" name="右矢印 19"/>
          <p:cNvSpPr/>
          <p:nvPr/>
        </p:nvSpPr>
        <p:spPr>
          <a:xfrm>
            <a:off x="4482790" y="4304371"/>
            <a:ext cx="568715" cy="1605776"/>
          </a:xfrm>
          <a:prstGeom prst="rightArrow">
            <a:avLst>
              <a:gd name="adj1" fmla="val 62676"/>
              <a:gd name="adj2" fmla="val 43333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</a:rPr>
              <a:t>①②③④</a:t>
            </a:r>
            <a:endParaRPr kumimoji="1"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>
                <a:solidFill>
                  <a:schemeClr val="tx1"/>
                </a:solidFill>
              </a:rPr>
              <a:t>⑤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1" name="右大かっこ 20"/>
          <p:cNvSpPr/>
          <p:nvPr/>
        </p:nvSpPr>
        <p:spPr>
          <a:xfrm>
            <a:off x="4282066" y="4605452"/>
            <a:ext cx="156124" cy="1014763"/>
          </a:xfrm>
          <a:prstGeom prst="righ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753704" y="6501565"/>
            <a:ext cx="390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１</a:t>
            </a:r>
            <a:endParaRPr kumimoji="1" lang="ja-JP" altLang="en-US" dirty="0"/>
          </a:p>
        </p:txBody>
      </p:sp>
      <p:cxnSp>
        <p:nvCxnSpPr>
          <p:cNvPr id="17" name="直線矢印コネクタ 16"/>
          <p:cNvCxnSpPr/>
          <p:nvPr/>
        </p:nvCxnSpPr>
        <p:spPr>
          <a:xfrm flipV="1">
            <a:off x="5146294" y="1478215"/>
            <a:ext cx="0" cy="926361"/>
          </a:xfrm>
          <a:prstGeom prst="straightConnector1">
            <a:avLst/>
          </a:prstGeom>
          <a:ln w="50800" cmpd="dbl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284572" y="1467902"/>
            <a:ext cx="77499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直接又は協会経由</a:t>
            </a:r>
            <a:endParaRPr kumimoji="1" lang="en-US" altLang="ja-JP" sz="1100" dirty="0" smtClean="0"/>
          </a:p>
          <a:p>
            <a:endParaRPr kumimoji="1" lang="en-US" altLang="ja-JP" sz="1100" dirty="0" smtClean="0"/>
          </a:p>
          <a:p>
            <a:r>
              <a:rPr lang="ja-JP" altLang="en-US" sz="1100" dirty="0" smtClean="0"/>
              <a:t>相互連絡体制</a:t>
            </a:r>
            <a:r>
              <a:rPr lang="en-US" altLang="ja-JP" sz="1100" dirty="0" smtClean="0"/>
              <a:t>(</a:t>
            </a:r>
            <a:r>
              <a:rPr lang="ja-JP" altLang="en-US" sz="1100" dirty="0" smtClean="0"/>
              <a:t>案</a:t>
            </a:r>
            <a:r>
              <a:rPr lang="en-US" altLang="ja-JP" sz="1100" dirty="0" smtClean="0"/>
              <a:t>)</a:t>
            </a:r>
            <a:endParaRPr kumimoji="1" lang="ja-JP" altLang="en-US" sz="1100" dirty="0"/>
          </a:p>
        </p:txBody>
      </p:sp>
      <p:cxnSp>
        <p:nvCxnSpPr>
          <p:cNvPr id="18" name="カギ線コネクタ 17"/>
          <p:cNvCxnSpPr>
            <a:endCxn id="24" idx="1"/>
          </p:cNvCxnSpPr>
          <p:nvPr/>
        </p:nvCxnSpPr>
        <p:spPr>
          <a:xfrm rot="16200000" flipH="1">
            <a:off x="6011920" y="1596247"/>
            <a:ext cx="455566" cy="230756"/>
          </a:xfrm>
          <a:prstGeom prst="bentConnector2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カギ線コネクタ 22"/>
          <p:cNvCxnSpPr>
            <a:endCxn id="24" idx="1"/>
          </p:cNvCxnSpPr>
          <p:nvPr/>
        </p:nvCxnSpPr>
        <p:spPr>
          <a:xfrm rot="5400000" flipH="1" flipV="1">
            <a:off x="6010926" y="2052805"/>
            <a:ext cx="457551" cy="230759"/>
          </a:xfrm>
          <a:prstGeom prst="bentConnector2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355081" y="1523909"/>
            <a:ext cx="27432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名古屋タクシー協会（協議会事務局）</a:t>
            </a:r>
            <a:endParaRPr kumimoji="1" lang="en-US" altLang="ja-JP" sz="1200" dirty="0" smtClean="0"/>
          </a:p>
          <a:p>
            <a:r>
              <a:rPr kumimoji="1" lang="en-US" altLang="ja-JP" sz="1200" dirty="0" smtClean="0"/>
              <a:t>(TEL)052-871-0601(FAX)052-871-8715</a:t>
            </a:r>
          </a:p>
          <a:p>
            <a:r>
              <a:rPr lang="en-US" altLang="ja-JP" sz="1200" dirty="0" smtClean="0"/>
              <a:t>(E-mail)meitakyo@deluxe.ocn.ne.jp</a:t>
            </a:r>
          </a:p>
          <a:p>
            <a:r>
              <a:rPr lang="ja-JP" altLang="en-US" sz="1200" dirty="0" smtClean="0"/>
              <a:t>名古屋タクシー協会（会員専用</a:t>
            </a:r>
            <a:r>
              <a:rPr lang="en-US" altLang="ja-JP" sz="1200" dirty="0" smtClean="0"/>
              <a:t>HP</a:t>
            </a:r>
            <a:r>
              <a:rPr lang="ja-JP" altLang="en-US" sz="1200" dirty="0" smtClean="0"/>
              <a:t>内）</a:t>
            </a:r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398546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0" y="524108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0" y="19002"/>
            <a:ext cx="9132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≪名古屋交通圏・地区（</a:t>
            </a:r>
            <a:r>
              <a:rPr kumimoji="1" lang="ja-JP" altLang="en-US" sz="2400" dirty="0" smtClean="0"/>
              <a:t>自治体）ごとの事業所数＆車両数≫　</a:t>
            </a:r>
            <a:endParaRPr kumimoji="1" lang="ja-JP" altLang="en-US" sz="24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05978"/>
              </p:ext>
            </p:extLst>
          </p:nvPr>
        </p:nvGraphicFramePr>
        <p:xfrm>
          <a:off x="22304" y="602008"/>
          <a:ext cx="4516243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803"/>
                <a:gridCol w="1159727"/>
                <a:gridCol w="802888"/>
                <a:gridCol w="2051825"/>
              </a:tblGrid>
              <a:tr h="5702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東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自治体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事　業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所　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車両数・普通車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UD</a:t>
                      </a:r>
                      <a:r>
                        <a:rPr kumimoji="1" lang="ja-JP" altLang="en-US" sz="1600" dirty="0" smtClean="0"/>
                        <a:t>タクシー内数）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瀬戸市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/>
                        <a:t>　</a:t>
                      </a:r>
                      <a:r>
                        <a:rPr kumimoji="1" lang="ja-JP" altLang="en-US" baseline="0" dirty="0" smtClean="0"/>
                        <a:t>  </a:t>
                      </a:r>
                      <a:r>
                        <a:rPr kumimoji="1" lang="ja-JP" altLang="en-US" dirty="0" smtClean="0"/>
                        <a:t>１７３（</a:t>
                      </a:r>
                      <a:r>
                        <a:rPr kumimoji="1" lang="en-US" altLang="ja-JP" dirty="0" smtClean="0"/>
                        <a:t>4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尾張旭市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日進市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４７（</a:t>
                      </a:r>
                      <a:r>
                        <a:rPr kumimoji="1" lang="en-US" altLang="ja-JP" dirty="0" smtClean="0"/>
                        <a:t>0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長久手市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４６（</a:t>
                      </a:r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東郷町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４６（</a:t>
                      </a:r>
                      <a:r>
                        <a:rPr kumimoji="1" lang="en-US" altLang="ja-JP" dirty="0" smtClean="0"/>
                        <a:t>8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578454"/>
              </p:ext>
            </p:extLst>
          </p:nvPr>
        </p:nvGraphicFramePr>
        <p:xfrm>
          <a:off x="4560849" y="600625"/>
          <a:ext cx="4572003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756"/>
                <a:gridCol w="1197703"/>
                <a:gridCol w="829180"/>
                <a:gridCol w="2015364"/>
              </a:tblGrid>
              <a:tr h="559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西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自治体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事　業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所　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車両数・普通車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UD</a:t>
                      </a:r>
                      <a:r>
                        <a:rPr kumimoji="1" lang="ja-JP" altLang="en-US" sz="1600" dirty="0" smtClean="0"/>
                        <a:t>タクシー内数）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津島市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５６（</a:t>
                      </a: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弥富市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２８（</a:t>
                      </a:r>
                      <a:r>
                        <a:rPr kumimoji="1" lang="en-US" altLang="ja-JP" dirty="0" smtClean="0"/>
                        <a:t>0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愛西市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　７（</a:t>
                      </a:r>
                      <a:r>
                        <a:rPr kumimoji="1" lang="en-US" altLang="ja-JP" dirty="0" smtClean="0"/>
                        <a:t>0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あま市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３９（</a:t>
                      </a: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蟹江町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５４（</a:t>
                      </a:r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大治町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７６（</a:t>
                      </a:r>
                      <a:r>
                        <a:rPr kumimoji="1" lang="en-US" altLang="ja-JP" dirty="0" smtClean="0"/>
                        <a:t>0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飛島村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56423"/>
              </p:ext>
            </p:extLst>
          </p:nvPr>
        </p:nvGraphicFramePr>
        <p:xfrm>
          <a:off x="4549698" y="3922381"/>
          <a:ext cx="4583153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136"/>
                <a:gridCol w="1177535"/>
                <a:gridCol w="844260"/>
                <a:gridCol w="2007222"/>
              </a:tblGrid>
              <a:tr h="5492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自治体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事　業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所　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車両数・普通車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UD</a:t>
                      </a:r>
                      <a:r>
                        <a:rPr kumimoji="1" lang="ja-JP" altLang="en-US" sz="1600" dirty="0" smtClean="0"/>
                        <a:t>タクシー内数）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豊明市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７３（</a:t>
                      </a:r>
                      <a:r>
                        <a:rPr kumimoji="1" lang="en-US" altLang="ja-JP" dirty="0" smtClean="0"/>
                        <a:t>0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153545"/>
              </p:ext>
            </p:extLst>
          </p:nvPr>
        </p:nvGraphicFramePr>
        <p:xfrm>
          <a:off x="4560849" y="5031979"/>
          <a:ext cx="4572001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259"/>
                <a:gridCol w="1170878"/>
                <a:gridCol w="836341"/>
                <a:gridCol w="2029523"/>
              </a:tblGrid>
              <a:tr h="5514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中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自治体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事　業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所　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車両数・普通車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UD</a:t>
                      </a:r>
                      <a:r>
                        <a:rPr kumimoji="1" lang="ja-JP" altLang="en-US" sz="1600" dirty="0" smtClean="0"/>
                        <a:t>タクシー内数）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194937"/>
              </p:ext>
            </p:extLst>
          </p:nvPr>
        </p:nvGraphicFramePr>
        <p:xfrm>
          <a:off x="22304" y="3193723"/>
          <a:ext cx="4505092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688"/>
                <a:gridCol w="1145740"/>
                <a:gridCol w="800906"/>
                <a:gridCol w="2046758"/>
              </a:tblGrid>
              <a:tr h="5588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自治体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事　業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所　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車両数・普通車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UD</a:t>
                      </a:r>
                      <a:r>
                        <a:rPr kumimoji="1" lang="ja-JP" altLang="en-US" sz="1600" dirty="0" smtClean="0"/>
                        <a:t>タクシー内数）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清須市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４８（</a:t>
                      </a:r>
                      <a:r>
                        <a:rPr kumimoji="1" lang="en-US" altLang="ja-JP" dirty="0" smtClean="0"/>
                        <a:t>4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北名古屋市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３５（</a:t>
                      </a:r>
                      <a:r>
                        <a:rPr kumimoji="1" lang="en-US" altLang="ja-JP" dirty="0" smtClean="0"/>
                        <a:t>0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豊山町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156240"/>
              </p:ext>
            </p:extLst>
          </p:nvPr>
        </p:nvGraphicFramePr>
        <p:xfrm>
          <a:off x="22305" y="5033987"/>
          <a:ext cx="4516242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9227"/>
                <a:gridCol w="814039"/>
                <a:gridCol w="903249"/>
                <a:gridCol w="1159727"/>
              </a:tblGrid>
              <a:tr h="543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名古屋市内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事　業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所　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車両数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（普通車）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UD</a:t>
                      </a:r>
                      <a:r>
                        <a:rPr kumimoji="1" lang="ja-JP" altLang="en-US" sz="1600" dirty="0" smtClean="0"/>
                        <a:t>タクシー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（内数）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16</a:t>
                      </a:r>
                      <a:r>
                        <a:rPr kumimoji="1" lang="ja-JP" altLang="en-US" dirty="0" smtClean="0"/>
                        <a:t>区全域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０７１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203</a:t>
                      </a:r>
                      <a:r>
                        <a:rPr kumimoji="1" lang="ja-JP" altLang="en-US" dirty="0" smtClean="0"/>
                        <a:t>）両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4867499" y="5988470"/>
            <a:ext cx="427091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00" dirty="0" smtClean="0"/>
              <a:t>（平成</a:t>
            </a:r>
            <a:r>
              <a:rPr lang="en-US" altLang="ja-JP" sz="1100" dirty="0"/>
              <a:t>30</a:t>
            </a:r>
            <a:r>
              <a:rPr lang="ja-JP" altLang="en-US" sz="1100" dirty="0"/>
              <a:t>年</a:t>
            </a:r>
            <a:r>
              <a:rPr lang="en-US" altLang="ja-JP" sz="1100" dirty="0"/>
              <a:t>9</a:t>
            </a:r>
            <a:r>
              <a:rPr lang="ja-JP" altLang="en-US" sz="1100" dirty="0"/>
              <a:t>月</a:t>
            </a:r>
            <a:r>
              <a:rPr lang="ja-JP" altLang="en-US" sz="1100" dirty="0" smtClean="0"/>
              <a:t>末現在、ただし、ＵＤ車は平成</a:t>
            </a:r>
            <a:r>
              <a:rPr lang="en-US" altLang="ja-JP" sz="1100" dirty="0" smtClean="0"/>
              <a:t>29</a:t>
            </a:r>
            <a:r>
              <a:rPr lang="ja-JP" altLang="en-US" sz="1100" dirty="0" smtClean="0"/>
              <a:t>年度末現在）</a:t>
            </a:r>
            <a:endParaRPr lang="ja-JP" altLang="en-US" sz="11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6133174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【</a:t>
            </a:r>
            <a:r>
              <a:rPr kumimoji="1" lang="ja-JP" altLang="en-US" sz="1400" dirty="0" smtClean="0"/>
              <a:t>タクシーの営業区域及び運送区間について</a:t>
            </a:r>
            <a:r>
              <a:rPr kumimoji="1" lang="en-US" altLang="ja-JP" sz="1400" dirty="0" smtClean="0"/>
              <a:t>】</a:t>
            </a:r>
            <a:r>
              <a:rPr kumimoji="1" lang="ja-JP" altLang="en-US" sz="1400" dirty="0" smtClean="0"/>
              <a:t>　　　　　　　　　　　　　　　　　　　　　　　　　　　　　　　　　　　　　</a:t>
            </a:r>
            <a:endParaRPr kumimoji="1" lang="en-US" altLang="ja-JP" sz="1050" dirty="0" smtClean="0"/>
          </a:p>
          <a:p>
            <a:pPr marL="342900" indent="-342900">
              <a:buFont typeface="+mj-ea"/>
              <a:buAutoNum type="circleNumDbPlain"/>
            </a:pPr>
            <a:r>
              <a:rPr lang="ja-JP" altLang="en-US" sz="1400" dirty="0"/>
              <a:t>｛</a:t>
            </a:r>
            <a:r>
              <a:rPr kumimoji="1" lang="ja-JP" altLang="en-US" sz="1400" dirty="0" smtClean="0"/>
              <a:t>名古屋交通圏内の運送｝及び｛名古屋交通圏内を「</a:t>
            </a:r>
            <a:r>
              <a:rPr lang="ja-JP" altLang="en-US" sz="1400" dirty="0" smtClean="0"/>
              <a:t>発地」又は「着地」</a:t>
            </a:r>
            <a:r>
              <a:rPr kumimoji="1" lang="ja-JP" altLang="en-US" sz="1400" dirty="0" smtClean="0"/>
              <a:t>とする運送｝について国土交通省の許可</a:t>
            </a:r>
            <a:endParaRPr kumimoji="1" lang="en-US" altLang="ja-JP" sz="1400" dirty="0" smtClean="0"/>
          </a:p>
          <a:p>
            <a:pPr marL="342900" indent="-342900">
              <a:buFont typeface="+mj-ea"/>
              <a:buAutoNum type="circleNumDbPlain"/>
            </a:pPr>
            <a:r>
              <a:rPr lang="ja-JP" altLang="en-US" sz="1400" dirty="0" smtClean="0"/>
              <a:t>名古屋交通圏内のタクシーの利用が可能（ただし、営業所から遠方への配車は時間がかかることから非効率）</a:t>
            </a:r>
            <a:endParaRPr kumimoji="1" lang="ja-JP" altLang="en-US" sz="1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753704" y="6501565"/>
            <a:ext cx="390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455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306</Words>
  <Application>Microsoft Office PowerPoint</Application>
  <PresentationFormat>画面に合わせる (4:3)</PresentationFormat>
  <Paragraphs>135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Wingdings</vt:lpstr>
      <vt:lpstr>Office テーマ</vt:lpstr>
      <vt:lpstr>Presentation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多田 直紀</dc:creator>
  <cp:lastModifiedBy>多田 直紀</cp:lastModifiedBy>
  <cp:revision>29</cp:revision>
  <cp:lastPrinted>2019-01-22T00:53:30Z</cp:lastPrinted>
  <dcterms:created xsi:type="dcterms:W3CDTF">2018-12-19T02:46:35Z</dcterms:created>
  <dcterms:modified xsi:type="dcterms:W3CDTF">2019-02-20T00:15:32Z</dcterms:modified>
</cp:coreProperties>
</file>